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1"/>
    <p:sldMasterId id="2147483834" r:id="rId2"/>
    <p:sldMasterId id="2147483846" r:id="rId3"/>
  </p:sldMasterIdLst>
  <p:notesMasterIdLst>
    <p:notesMasterId r:id="rId31"/>
  </p:notesMasterIdLst>
  <p:sldIdLst>
    <p:sldId id="256" r:id="rId4"/>
    <p:sldId id="258" r:id="rId5"/>
    <p:sldId id="261" r:id="rId6"/>
    <p:sldId id="25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8" r:id="rId27"/>
    <p:sldId id="290" r:id="rId28"/>
    <p:sldId id="291" r:id="rId29"/>
    <p:sldId id="292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0B9"/>
    <a:srgbClr val="364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89" autoAdjust="0"/>
  </p:normalViewPr>
  <p:slideViewPr>
    <p:cSldViewPr>
      <p:cViewPr>
        <p:scale>
          <a:sx n="68" d="100"/>
          <a:sy n="68" d="100"/>
        </p:scale>
        <p:origin x="-1103" y="-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E533A-037C-B749-9F98-BDEC005CACC0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15673F-E6F0-404E-9BAA-0C9E49EB5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47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Our Google+ Page will be like the</a:t>
            </a:r>
            <a:r>
              <a:rPr lang="en-US" b="1" dirty="0" smtClean="0"/>
              <a:t> Corner Pub</a:t>
            </a:r>
            <a:r>
              <a:rPr lang="en-US" dirty="0" smtClean="0"/>
              <a:t>. You go to a pub to hang out with friends, get the latest news, celebrate and blow off some steam. All actions and content would be consistent with this brand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5673F-E6F0-404E-9BAA-0C9E49EB54F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576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Infographic</a:t>
            </a:r>
            <a:r>
              <a:rPr lang="en-US" dirty="0" smtClean="0"/>
              <a:t>, </a:t>
            </a:r>
            <a:r>
              <a:rPr lang="en-US" dirty="0" err="1" smtClean="0"/>
              <a:t>google</a:t>
            </a:r>
            <a:r>
              <a:rPr lang="en-US" dirty="0" smtClean="0"/>
              <a:t>+</a:t>
            </a:r>
            <a:r>
              <a:rPr lang="en-US" baseline="0" dirty="0" smtClean="0"/>
              <a:t> over </a:t>
            </a:r>
            <a:r>
              <a:rPr lang="en-US" baseline="0" dirty="0" err="1" smtClean="0"/>
              <a:t>facebook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5673F-E6F0-404E-9BAA-0C9E49EB54F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31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85BC4F45-AD4E-4701-B822-D39C0DA9EB1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5BC4F45-AD4E-4701-B822-D39C0DA9EB1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5BC4F45-AD4E-4701-B822-D39C0DA9EB1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5BC4F45-AD4E-4701-B822-D39C0DA9EB1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5BC4F45-AD4E-4701-B822-D39C0DA9EB1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5BC4F45-AD4E-4701-B822-D39C0DA9EB1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3C41-549C-438B-AAB3-7D108177A5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11/14/2012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A1AA-07B5-4E5E-B9E1-39B9B609C5E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4637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3C41-549C-438B-AAB3-7D108177A5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11/14/2012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A1AA-07B5-4E5E-B9E1-39B9B609C5E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9300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3C41-549C-438B-AAB3-7D108177A5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11/14/2012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A1AA-07B5-4E5E-B9E1-39B9B609C5E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8474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3C41-549C-438B-AAB3-7D108177A5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11/14/2012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A1AA-07B5-4E5E-B9E1-39B9B609C5E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7153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3C41-549C-438B-AAB3-7D108177A5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11/14/2012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A1AA-07B5-4E5E-B9E1-39B9B609C5E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0629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3C41-549C-438B-AAB3-7D108177A5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11/14/2012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A1AA-07B5-4E5E-B9E1-39B9B609C5E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7971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3C41-549C-438B-AAB3-7D108177A5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11/14/2012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A1AA-07B5-4E5E-B9E1-39B9B609C5E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8279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3C41-549C-438B-AAB3-7D108177A5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11/14/2012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A1AA-07B5-4E5E-B9E1-39B9B609C5E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3853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3C41-549C-438B-AAB3-7D108177A5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11/14/2012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A1AA-07B5-4E5E-B9E1-39B9B609C5E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343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3C41-549C-438B-AAB3-7D108177A5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11/14/2012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A1AA-07B5-4E5E-B9E1-39B9B609C5E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4286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3C41-549C-438B-AAB3-7D108177A5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11/14/2012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A1AA-07B5-4E5E-B9E1-39B9B609C5EF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4339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85BC4F45-AD4E-4701-B822-D39C0DA9EB11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11/14/2012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rgbClr val="1415CF">
                    <a:lumMod val="60000"/>
                    <a:lumOff val="40000"/>
                  </a:srgb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3076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11/14/2012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rgbClr val="1415CF">
                    <a:lumMod val="60000"/>
                    <a:lumOff val="40000"/>
                  </a:srgb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3250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11/14/2012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rgbClr val="1415CF">
                    <a:lumMod val="60000"/>
                    <a:lumOff val="40000"/>
                  </a:srgb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26804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85BC4F45-AD4E-4701-B822-D39C0DA9EB11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11/14/2012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rgbClr val="1415CF">
                    <a:lumMod val="60000"/>
                    <a:lumOff val="40000"/>
                  </a:srgbClr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4956965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85BC4F45-AD4E-4701-B822-D39C0DA9EB11}" type="datetimeFigureOut">
              <a:rPr lang="en-US" smtClean="0">
                <a:solidFill>
                  <a:prstClr val="white"/>
                </a:solidFill>
              </a:rPr>
              <a:pPr/>
              <a:t>11/14/2012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3644CBEE-C0F9-4263-9412-E8E368CAF9C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rgbClr val="1415CF">
                    <a:lumMod val="60000"/>
                    <a:lumOff val="40000"/>
                  </a:srgb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85208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rgbClr val="1415CF">
                    <a:lumMod val="60000"/>
                    <a:lumOff val="40000"/>
                  </a:srgb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11/14/2012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3451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rgbClr val="1415CF">
                    <a:lumMod val="60000"/>
                    <a:lumOff val="40000"/>
                  </a:srgb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11/14/2012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74930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rgbClr val="1415CF">
                    <a:lumMod val="60000"/>
                    <a:lumOff val="40000"/>
                  </a:srgb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11/14/2012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3644CBEE-C0F9-4263-9412-E8E368CAF9C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918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85BC4F45-AD4E-4701-B822-D39C0DA9EB1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rgbClr val="1415CF">
                    <a:lumMod val="60000"/>
                    <a:lumOff val="40000"/>
                  </a:srgb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11/14/2012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647777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rgbClr val="1415CF">
                    <a:lumMod val="60000"/>
                    <a:lumOff val="40000"/>
                  </a:srgb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11/14/2012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176525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rgbClr val="1415CF">
                    <a:lumMod val="60000"/>
                    <a:lumOff val="40000"/>
                  </a:srgb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11/14/2012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3277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11/14/2012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47319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5BC4F45-AD4E-4701-B822-D39C0DA9EB11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11/14/2012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rgbClr val="1415CF">
                    <a:lumMod val="60000"/>
                    <a:lumOff val="40000"/>
                  </a:srgbClr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8066732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5BC4F45-AD4E-4701-B822-D39C0DA9EB11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11/14/2012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>
                <a:solidFill>
                  <a:srgbClr val="1415CF">
                    <a:lumMod val="60000"/>
                    <a:lumOff val="40000"/>
                  </a:srgbClr>
                </a:solidFill>
              </a:rPr>
              <a:t>+ </a:t>
            </a:r>
          </a:p>
        </p:txBody>
      </p:sp>
    </p:spTree>
    <p:extLst>
      <p:ext uri="{BB962C8B-B14F-4D97-AF65-F5344CB8AC3E}">
        <p14:creationId xmlns:p14="http://schemas.microsoft.com/office/powerpoint/2010/main" val="7156004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11/14/2012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>
                <a:solidFill>
                  <a:srgbClr val="1415CF">
                    <a:lumMod val="60000"/>
                    <a:lumOff val="40000"/>
                  </a:srgbClr>
                </a:solidFill>
              </a:rPr>
              <a:t>+ </a:t>
            </a:r>
          </a:p>
        </p:txBody>
      </p:sp>
    </p:spTree>
    <p:extLst>
      <p:ext uri="{BB962C8B-B14F-4D97-AF65-F5344CB8AC3E}">
        <p14:creationId xmlns:p14="http://schemas.microsoft.com/office/powerpoint/2010/main" val="10240628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5BC4F45-AD4E-4701-B822-D39C0DA9EB11}" type="datetimeFigureOut">
              <a:rPr lang="en-US" smtClean="0">
                <a:solidFill>
                  <a:prstClr val="white"/>
                </a:solidFill>
              </a:rPr>
              <a:pPr/>
              <a:t>11/14/2012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rgbClr val="1415CF">
                    <a:lumMod val="60000"/>
                    <a:lumOff val="40000"/>
                  </a:srgb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23184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5BC4F45-AD4E-4701-B822-D39C0DA9EB11}" type="datetimeFigureOut">
              <a:rPr lang="en-US" smtClean="0">
                <a:solidFill>
                  <a:prstClr val="white"/>
                </a:solidFill>
              </a:rPr>
              <a:pPr/>
              <a:t>11/14/2012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rgbClr val="1415CF">
                    <a:lumMod val="60000"/>
                    <a:lumOff val="40000"/>
                  </a:srgb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4540980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5BC4F45-AD4E-4701-B822-D39C0DA9EB11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11/14/2012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>
                <a:solidFill>
                  <a:srgbClr val="1415CF">
                    <a:lumMod val="60000"/>
                    <a:lumOff val="40000"/>
                  </a:srgb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60195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85BC4F45-AD4E-4701-B822-D39C0DA9EB1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3644CBEE-C0F9-4263-9412-E8E368CAF9C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rgbClr val="1415CF">
                    <a:lumMod val="60000"/>
                    <a:lumOff val="40000"/>
                  </a:srgb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11/14/2012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6644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11/14/2012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rgbClr val="1415CF">
                    <a:lumMod val="60000"/>
                    <a:lumOff val="40000"/>
                  </a:srgbClr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33565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3644CBEE-C0F9-4263-9412-E8E368CAF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C4F45-AD4E-4701-B822-D39C0DA9EB1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CBEE-C0F9-4263-9412-E8E368CAF9C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1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4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20" Type="http://schemas.openxmlformats.org/officeDocument/2006/relationships/slideLayout" Target="../slideLayouts/slideLayout51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1.xml"/><Relationship Id="rId19" Type="http://schemas.openxmlformats.org/officeDocument/2006/relationships/slideLayout" Target="../slideLayouts/slideLayout50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5BC4F45-AD4E-4701-B822-D39C0DA9EB1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3644CBEE-C0F9-4263-9412-E8E368CAF9C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  <p:sldLayoutId id="2147483813" r:id="rId12"/>
    <p:sldLayoutId id="2147483814" r:id="rId13"/>
    <p:sldLayoutId id="2147483815" r:id="rId14"/>
    <p:sldLayoutId id="2147483816" r:id="rId15"/>
    <p:sldLayoutId id="2147483817" r:id="rId16"/>
    <p:sldLayoutId id="2147483818" r:id="rId17"/>
    <p:sldLayoutId id="2147483819" r:id="rId18"/>
    <p:sldLayoutId id="2147483820" r:id="rId19"/>
    <p:sldLayoutId id="2147483821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C4F45-AD4E-4701-B822-D39C0DA9EB11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4CBEE-C0F9-4263-9412-E8E368CAF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349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5BC4F45-AD4E-4701-B822-D39C0DA9EB11}" type="datetimeFigureOut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11/14/2012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3644CBEE-C0F9-4263-9412-E8E368CAF9C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256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  <p:sldLayoutId id="2147483859" r:id="rId13"/>
    <p:sldLayoutId id="2147483860" r:id="rId14"/>
    <p:sldLayoutId id="2147483861" r:id="rId15"/>
    <p:sldLayoutId id="2147483862" r:id="rId16"/>
    <p:sldLayoutId id="2147483863" r:id="rId17"/>
    <p:sldLayoutId id="2147483864" r:id="rId18"/>
    <p:sldLayoutId id="2147483865" r:id="rId19"/>
    <p:sldLayoutId id="2147483866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685800"/>
            <a:ext cx="7848600" cy="1239279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ln w="18000">
                  <a:solidFill>
                    <a:srgbClr val="00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/>
                <a:ea typeface="Adobe Fangsong Std R" pitchFamily="18" charset="-128"/>
                <a:cs typeface="Arial Black"/>
              </a:rPr>
              <a:t>#UWSMC Google+</a:t>
            </a:r>
            <a:br>
              <a:rPr lang="en-US" sz="6000" b="1" dirty="0" smtClean="0">
                <a:ln w="18000">
                  <a:solidFill>
                    <a:srgbClr val="00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/>
                <a:ea typeface="Adobe Fangsong Std R" pitchFamily="18" charset="-128"/>
                <a:cs typeface="Arial Black"/>
              </a:rPr>
            </a:br>
            <a:endParaRPr lang="en-US" sz="6000" b="1" dirty="0">
              <a:ln w="18000">
                <a:solidFill>
                  <a:srgbClr val="000000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/>
              <a:ea typeface="Adobe Fangsong Std R" pitchFamily="18" charset="-128"/>
              <a:cs typeface="Arial Black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15000"/>
            <a:ext cx="7620000" cy="1752600"/>
          </a:xfrm>
        </p:spPr>
        <p:txBody>
          <a:bodyPr>
            <a:normAutofit/>
          </a:bodyPr>
          <a:lstStyle/>
          <a:p>
            <a:pPr algn="r"/>
            <a:r>
              <a:rPr lang="en-US" sz="2800" i="1" dirty="0" smtClean="0">
                <a:solidFill>
                  <a:schemeClr val="tx1"/>
                </a:solidFill>
                <a:latin typeface="American Typewriter"/>
                <a:ea typeface="Adobe Fangsong Std R" pitchFamily="18" charset="-128"/>
                <a:cs typeface="American Typewriter"/>
              </a:rPr>
              <a:t>“Your Social Media Corner Pub Hangout”</a:t>
            </a:r>
            <a:endParaRPr lang="en-US" sz="2800" i="1" dirty="0">
              <a:solidFill>
                <a:schemeClr val="tx1"/>
              </a:solidFill>
              <a:latin typeface="American Typewriter"/>
              <a:ea typeface="Adobe Fangsong Std R" pitchFamily="18" charset="-128"/>
              <a:cs typeface="American Typewriter"/>
            </a:endParaRPr>
          </a:p>
        </p:txBody>
      </p:sp>
      <p:pic>
        <p:nvPicPr>
          <p:cNvPr id="5" name="Picture 4" descr="photo-3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2819400"/>
            <a:ext cx="2641600" cy="2641600"/>
          </a:xfrm>
          <a:prstGeom prst="rect">
            <a:avLst/>
          </a:prstGeom>
          <a:ln>
            <a:solidFill>
              <a:schemeClr val="tx1">
                <a:alpha val="48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695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Don\Pictures\burberry\burberry graph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33400"/>
            <a:ext cx="6629400" cy="533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4846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B5F60"/>
                </a:solidFill>
              </a:rPr>
              <a:t>Burberry</a:t>
            </a:r>
            <a:endParaRPr lang="en-US" dirty="0">
              <a:solidFill>
                <a:srgbClr val="EB5F60"/>
              </a:solidFill>
            </a:endParaRPr>
          </a:p>
        </p:txBody>
      </p:sp>
      <p:pic>
        <p:nvPicPr>
          <p:cNvPr id="4" name="Picture 3" descr="C:\Users\Don\Pictures\burberry\burberry graphic 1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600200"/>
            <a:ext cx="5638800" cy="449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9195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33400"/>
            <a:ext cx="7556313" cy="1066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"To any CEO who's </a:t>
            </a:r>
            <a:r>
              <a:rPr lang="en-US" dirty="0" smtClean="0"/>
              <a:t>skeptical</a:t>
            </a:r>
            <a:r>
              <a:rPr lang="en-US" dirty="0"/>
              <a:t>, you have to create a social enterprise today, you have to be totally connected with everyone who touches your brand," - </a:t>
            </a:r>
            <a:r>
              <a:rPr lang="en-US" dirty="0" err="1"/>
              <a:t>Ahrendts</a:t>
            </a:r>
            <a:r>
              <a:rPr lang="en-US" dirty="0"/>
              <a:t> </a:t>
            </a:r>
          </a:p>
        </p:txBody>
      </p:sp>
      <p:pic>
        <p:nvPicPr>
          <p:cNvPr id="4" name="Picture 3" descr="C:\Users\Don\Pictures\burberry\Burberry-Flagship-Store-Exterior-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81200"/>
            <a:ext cx="6096000" cy="3886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6202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Starbucks Coffee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 descr="IMG_868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70025"/>
            <a:ext cx="4129352" cy="2320696"/>
          </a:xfrm>
          <a:prstGeom prst="rect">
            <a:avLst/>
          </a:prstGeom>
        </p:spPr>
      </p:pic>
      <p:pic>
        <p:nvPicPr>
          <p:cNvPr id="5" name="Picture 4" descr="IMG_41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37304"/>
            <a:ext cx="4129352" cy="2320696"/>
          </a:xfrm>
          <a:prstGeom prst="rect">
            <a:avLst/>
          </a:prstGeom>
        </p:spPr>
      </p:pic>
      <p:pic>
        <p:nvPicPr>
          <p:cNvPr id="6" name="Picture 5" descr="IMG_410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648" y="1470025"/>
            <a:ext cx="4120725" cy="2315847"/>
          </a:xfrm>
          <a:prstGeom prst="rect">
            <a:avLst/>
          </a:prstGeom>
        </p:spPr>
      </p:pic>
      <p:pic>
        <p:nvPicPr>
          <p:cNvPr id="7" name="Picture 6" descr="IMG_4137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648" y="4537304"/>
            <a:ext cx="4129352" cy="232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0915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2D7016"/>
                </a:solidFill>
              </a:rPr>
              <a:t>How Starbucks Embraces Social Media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19200"/>
            <a:ext cx="2100291" cy="2604818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295400"/>
            <a:ext cx="3338994" cy="2604818"/>
          </a:xfrm>
          <a:prstGeom prst="rect">
            <a:avLst/>
          </a:prstGeom>
        </p:spPr>
      </p:pic>
      <p:pic>
        <p:nvPicPr>
          <p:cNvPr id="6" name="Picture 5" descr="Social Media Char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133600"/>
            <a:ext cx="2511630" cy="260481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57200" y="4267200"/>
            <a:ext cx="8229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+646,347 followers as of 11/12/12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+648,477 followers as of 11/13/12</a:t>
            </a:r>
          </a:p>
          <a:p>
            <a:pPr marL="571500" indent="-57150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Product highlights, promos, special deals, innocuous engagement posts (Coffee and snow go together like ____ and ____)</a:t>
            </a:r>
            <a:endParaRPr lang="en-US" dirty="0"/>
          </a:p>
          <a:p>
            <a:pPr marL="571500" indent="-57150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MyStarbucks</a:t>
            </a:r>
            <a:r>
              <a:rPr lang="en-US" dirty="0" smtClean="0"/>
              <a:t> ideas has also generated over 80,000 ideas</a:t>
            </a:r>
          </a:p>
        </p:txBody>
      </p:sp>
    </p:spTree>
    <p:extLst>
      <p:ext uri="{BB962C8B-B14F-4D97-AF65-F5344CB8AC3E}">
        <p14:creationId xmlns:p14="http://schemas.microsoft.com/office/powerpoint/2010/main" val="1875960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D7016"/>
                </a:solidFill>
              </a:rPr>
              <a:t>#HanginwithMaroon5</a:t>
            </a:r>
          </a:p>
        </p:txBody>
      </p:sp>
      <p:pic>
        <p:nvPicPr>
          <p:cNvPr id="4" name="Content Placeholder 3" descr="Screen Shot 2012-11-12 at 4.54.3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753" r="-24753"/>
          <a:stretch>
            <a:fillRect/>
          </a:stretch>
        </p:blipFill>
        <p:spPr>
          <a:xfrm>
            <a:off x="862910" y="4070030"/>
            <a:ext cx="7424285" cy="2787970"/>
          </a:xfrm>
        </p:spPr>
      </p:pic>
      <p:pic>
        <p:nvPicPr>
          <p:cNvPr id="5" name="Picture 4" descr="finalyblogmaroon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818" y="1247239"/>
            <a:ext cx="4922325" cy="254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2346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Williams-Sonoma</a:t>
            </a:r>
            <a:endParaRPr lang="en-US" b="1" dirty="0">
              <a:ln w="1905"/>
              <a:solidFill>
                <a:schemeClr val="accent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7491558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8957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Williams-Sonoma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7556313" cy="4144963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</a:pPr>
            <a:r>
              <a:rPr lang="en-US" dirty="0"/>
              <a:t>In May 2011 announced a new marketing strategy with emphasis on the web to reach a global market while building fewer brick and mortar stores. Reported in The Seattle Times.</a:t>
            </a:r>
          </a:p>
          <a:p>
            <a:pPr>
              <a:buFont typeface="Arial" charset="0"/>
              <a:buChar char="•"/>
            </a:pPr>
            <a:r>
              <a:rPr lang="en-US" dirty="0"/>
              <a:t>Poised to use Google+ strengths, particularly photos and graphics.</a:t>
            </a:r>
          </a:p>
          <a:p>
            <a:pPr>
              <a:buFont typeface="Arial" charset="0"/>
              <a:buChar char="•"/>
            </a:pPr>
            <a:r>
              <a:rPr lang="en-US" dirty="0"/>
              <a:t>To date almost 1,400,000 followers on Google+.</a:t>
            </a:r>
          </a:p>
          <a:p>
            <a:pPr>
              <a:buFont typeface="Arial" charset="0"/>
              <a:buChar char="•"/>
            </a:pPr>
            <a:r>
              <a:rPr lang="en-US" dirty="0"/>
              <a:t>Unique offers, contests, and </a:t>
            </a:r>
            <a:r>
              <a:rPr lang="en-US" dirty="0" err="1"/>
              <a:t>give-aways</a:t>
            </a:r>
            <a:r>
              <a:rPr lang="en-US" dirty="0"/>
              <a:t> on their Google+ page routes customers to their blog.</a:t>
            </a:r>
          </a:p>
          <a:p>
            <a:pPr>
              <a:buFont typeface="Arial" charset="0"/>
              <a:buChar char="•"/>
            </a:pPr>
            <a:r>
              <a:rPr lang="en-US" dirty="0"/>
              <a:t>Two to three Google+ posts per day.  </a:t>
            </a:r>
          </a:p>
          <a:p>
            <a:endParaRPr lang="en-US" dirty="0"/>
          </a:p>
        </p:txBody>
      </p:sp>
      <p:pic>
        <p:nvPicPr>
          <p:cNvPr id="4" name="Picture 3" descr="turkey_in_roas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1" y="4495801"/>
            <a:ext cx="2514600" cy="201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4796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556313" cy="1116106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Macy</a:t>
            </a:r>
            <a:r>
              <a:rPr lang="en-US" dirty="0">
                <a:solidFill>
                  <a:srgbClr val="FF0000"/>
                </a:solidFill>
              </a:rPr>
              <a:t>*</a:t>
            </a:r>
            <a:r>
              <a:rPr lang="en-US" dirty="0">
                <a:solidFill>
                  <a:schemeClr val="tx1"/>
                </a:solidFill>
              </a:rPr>
              <a:t>s Missed Opportunities</a:t>
            </a:r>
          </a:p>
        </p:txBody>
      </p:sp>
      <p:pic>
        <p:nvPicPr>
          <p:cNvPr id="4" name="Content Placeholder 13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90600"/>
            <a:ext cx="5837415" cy="4877715"/>
          </a:xfrm>
          <a:prstGeom prst="rect">
            <a:avLst/>
          </a:prstGeom>
        </p:spPr>
      </p:pic>
      <p:sp>
        <p:nvSpPr>
          <p:cNvPr id="5" name="Content Placeholder 6"/>
          <p:cNvSpPr>
            <a:spLocks noGrp="1"/>
          </p:cNvSpPr>
          <p:nvPr>
            <p:ph sz="half" idx="1"/>
          </p:nvPr>
        </p:nvSpPr>
        <p:spPr>
          <a:xfrm>
            <a:off x="6235506" y="1447800"/>
            <a:ext cx="2908494" cy="5181600"/>
          </a:xfrm>
        </p:spPr>
        <p:txBody>
          <a:bodyPr>
            <a:normAutofit fontScale="77500" lnSpcReduction="20000"/>
          </a:bodyPr>
          <a:lstStyle/>
          <a:p>
            <a:endParaRPr lang="en-US" sz="2000" dirty="0" smtClean="0"/>
          </a:p>
          <a:p>
            <a:endParaRPr lang="en-US" sz="2300" dirty="0"/>
          </a:p>
          <a:p>
            <a:r>
              <a:rPr lang="en-US" sz="2300" b="1" dirty="0" smtClean="0"/>
              <a:t>Followers</a:t>
            </a:r>
            <a:r>
              <a:rPr lang="en-US" sz="2300" dirty="0" smtClean="0"/>
              <a:t>: </a:t>
            </a:r>
            <a:r>
              <a:rPr lang="en-US" sz="2300" dirty="0" smtClean="0">
                <a:effectLst/>
              </a:rPr>
              <a:t>+131,221</a:t>
            </a:r>
            <a:endParaRPr lang="en-US" sz="2300" dirty="0" smtClean="0"/>
          </a:p>
          <a:p>
            <a:r>
              <a:rPr lang="en-US" sz="2300" b="1" dirty="0" smtClean="0"/>
              <a:t>Irregular Posts</a:t>
            </a:r>
            <a:r>
              <a:rPr lang="en-US" sz="2300" dirty="0" smtClean="0"/>
              <a:t>: Once or twice a month (last one being in June) </a:t>
            </a:r>
          </a:p>
          <a:p>
            <a:r>
              <a:rPr lang="en-US" sz="2300" b="1" dirty="0" err="1" smtClean="0"/>
              <a:t>Salesy</a:t>
            </a:r>
            <a:r>
              <a:rPr lang="en-US" sz="2300" b="1" dirty="0" smtClean="0"/>
              <a:t> Content</a:t>
            </a:r>
            <a:r>
              <a:rPr lang="en-US" sz="2300" dirty="0" smtClean="0"/>
              <a:t>:</a:t>
            </a:r>
          </a:p>
          <a:p>
            <a:pPr marL="0" indent="0">
              <a:buNone/>
            </a:pPr>
            <a:r>
              <a:rPr lang="en-US" sz="2300" dirty="0" smtClean="0"/>
              <a:t>        “</a:t>
            </a:r>
            <a:r>
              <a:rPr lang="en-US" sz="2300" i="1" dirty="0" err="1" smtClean="0">
                <a:effectLst/>
              </a:rPr>
              <a:t>uhhhhh</a:t>
            </a:r>
            <a:r>
              <a:rPr lang="en-US" sz="2300" i="1" dirty="0" smtClean="0">
                <a:effectLst/>
              </a:rPr>
              <a:t>... too many advertisements</a:t>
            </a:r>
            <a:r>
              <a:rPr lang="en-US" sz="2300" dirty="0" smtClean="0">
                <a:effectLst/>
              </a:rPr>
              <a:t>﻿”</a:t>
            </a:r>
          </a:p>
          <a:p>
            <a:r>
              <a:rPr lang="en-US" sz="2300" dirty="0" smtClean="0"/>
              <a:t>Lack of Visual content</a:t>
            </a:r>
          </a:p>
          <a:p>
            <a:r>
              <a:rPr lang="en-US" sz="2300" dirty="0" smtClean="0"/>
              <a:t>Could’ve linked to the Macy’s Blog for creative content Ideas</a:t>
            </a:r>
          </a:p>
          <a:p>
            <a:endParaRPr lang="en-US" sz="2000" dirty="0" smtClean="0">
              <a:effectLst/>
            </a:endParaRP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914400"/>
            <a:ext cx="766618" cy="72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8443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Macy</a:t>
            </a:r>
            <a:r>
              <a:rPr lang="en-US" dirty="0">
                <a:solidFill>
                  <a:srgbClr val="FF0000"/>
                </a:solidFill>
              </a:rPr>
              <a:t>*</a:t>
            </a:r>
            <a:r>
              <a:rPr lang="en-US" dirty="0">
                <a:solidFill>
                  <a:schemeClr val="tx1"/>
                </a:solidFill>
              </a:rPr>
              <a:t>s Facebook Page</a:t>
            </a:r>
          </a:p>
        </p:txBody>
      </p:sp>
      <p:pic>
        <p:nvPicPr>
          <p:cNvPr id="4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295400"/>
            <a:ext cx="8077200" cy="5116204"/>
          </a:xfrm>
        </p:spPr>
      </p:pic>
    </p:spTree>
    <p:extLst>
      <p:ext uri="{BB962C8B-B14F-4D97-AF65-F5344CB8AC3E}">
        <p14:creationId xmlns:p14="http://schemas.microsoft.com/office/powerpoint/2010/main" val="4232929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7556313" cy="4419600"/>
          </a:xfrm>
        </p:spPr>
        <p:txBody>
          <a:bodyPr>
            <a:normAutofit/>
          </a:bodyPr>
          <a:lstStyle/>
          <a:p>
            <a:r>
              <a:rPr lang="en-US" dirty="0" smtClean="0"/>
              <a:t>Launched in June 2011</a:t>
            </a:r>
          </a:p>
          <a:p>
            <a:r>
              <a:rPr lang="en-US" dirty="0" smtClean="0"/>
              <a:t>Graph and picture oriented</a:t>
            </a:r>
          </a:p>
          <a:p>
            <a:r>
              <a:rPr lang="en-US" dirty="0" smtClean="0"/>
              <a:t>400 million registered users</a:t>
            </a:r>
          </a:p>
          <a:p>
            <a:r>
              <a:rPr lang="en-US" dirty="0" smtClean="0"/>
              <a:t>Demographic</a:t>
            </a:r>
          </a:p>
          <a:p>
            <a:pPr lvl="1"/>
            <a:r>
              <a:rPr lang="en-US" dirty="0" smtClean="0"/>
              <a:t>Most common occupation</a:t>
            </a:r>
          </a:p>
          <a:p>
            <a:pPr lvl="1">
              <a:buFontTx/>
              <a:buChar char="-"/>
            </a:pPr>
            <a:r>
              <a:rPr lang="en-US" dirty="0" smtClean="0"/>
              <a:t>Engineer</a:t>
            </a:r>
          </a:p>
          <a:p>
            <a:pPr lvl="1">
              <a:buFontTx/>
              <a:buChar char="-"/>
            </a:pPr>
            <a:r>
              <a:rPr lang="en-US" dirty="0" smtClean="0"/>
              <a:t>Developer</a:t>
            </a:r>
          </a:p>
          <a:p>
            <a:pPr lvl="1">
              <a:buFontTx/>
              <a:buChar char="-"/>
            </a:pPr>
            <a:r>
              <a:rPr lang="en-US" dirty="0" smtClean="0"/>
              <a:t>Designer</a:t>
            </a:r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FontTx/>
              <a:buChar char="-"/>
            </a:pPr>
            <a:endParaRPr lang="en-US" dirty="0"/>
          </a:p>
          <a:p>
            <a:pPr lvl="1">
              <a:buFontTx/>
              <a:buChar char="-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 descr="Screen shot 2012-11-10 at 3.03.0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400" y="4953000"/>
            <a:ext cx="1598399" cy="15859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556313" cy="1116106"/>
          </a:xfrm>
        </p:spPr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Hello Google+</a:t>
            </a:r>
            <a:endParaRPr lang="en-US" dirty="0">
              <a:solidFill>
                <a:srgbClr val="FF6600"/>
              </a:solidFill>
            </a:endParaRPr>
          </a:p>
        </p:txBody>
      </p:sp>
      <p:pic>
        <p:nvPicPr>
          <p:cNvPr id="8" name="Picture 7" descr="Dem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029200"/>
            <a:ext cx="1600200" cy="1600200"/>
          </a:xfrm>
          <a:prstGeom prst="rect">
            <a:avLst/>
          </a:prstGeom>
        </p:spPr>
      </p:pic>
      <p:pic>
        <p:nvPicPr>
          <p:cNvPr id="9" name="Picture 8" descr="Screen shot 2012-11-12 at 11.29.12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581400"/>
            <a:ext cx="1981200" cy="10713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14400" y="59436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</a:t>
            </a:r>
          </a:p>
          <a:p>
            <a:r>
              <a:rPr lang="en-US" sz="1200" dirty="0" err="1" smtClean="0"/>
              <a:t>wikipedia</a:t>
            </a:r>
            <a:r>
              <a:rPr lang="en-US" sz="1200" dirty="0" smtClean="0"/>
              <a:t> and </a:t>
            </a:r>
            <a:r>
              <a:rPr lang="en-US" sz="1200" dirty="0" err="1" smtClean="0"/>
              <a:t>mashabale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pic>
        <p:nvPicPr>
          <p:cNvPr id="4" name="Picture 3" descr="googcircle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28600"/>
            <a:ext cx="3251200" cy="32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54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556313" cy="1116106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Retail Solution Example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19200"/>
            <a:ext cx="4800600" cy="4800600"/>
          </a:xfrm>
        </p:spPr>
      </p:pic>
      <p:sp>
        <p:nvSpPr>
          <p:cNvPr id="5" name="Content Placeholder 7"/>
          <p:cNvSpPr txBox="1">
            <a:spLocks/>
          </p:cNvSpPr>
          <p:nvPr/>
        </p:nvSpPr>
        <p:spPr>
          <a:xfrm>
            <a:off x="5334000" y="2057400"/>
            <a:ext cx="3657600" cy="4525963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dirty="0" smtClean="0"/>
              <a:t>“</a:t>
            </a:r>
            <a:r>
              <a:rPr lang="en-US" i="1" dirty="0" smtClean="0"/>
              <a:t>We want our followers on Google+ to feel that what they get is unique</a:t>
            </a:r>
            <a:r>
              <a:rPr lang="en-US" dirty="0" smtClean="0"/>
              <a:t>” Miriam </a:t>
            </a:r>
            <a:r>
              <a:rPr lang="en-US" dirty="0" err="1" smtClean="0"/>
              <a:t>Tappart</a:t>
            </a:r>
            <a:r>
              <a:rPr lang="en-US" dirty="0" smtClean="0"/>
              <a:t>, Global SMM, H&amp;M.</a:t>
            </a:r>
          </a:p>
          <a:p>
            <a:r>
              <a:rPr lang="en-US" b="1" dirty="0" smtClean="0"/>
              <a:t>Followers:</a:t>
            </a:r>
            <a:r>
              <a:rPr lang="en-US" dirty="0" smtClean="0"/>
              <a:t> +2,049,394</a:t>
            </a:r>
          </a:p>
          <a:p>
            <a:r>
              <a:rPr lang="en-US" dirty="0" smtClean="0"/>
              <a:t>Exclusive collection previews, contests and behind the scenes footage, such as a Vogue editor preparing for an H&amp;M photo shoot</a:t>
            </a:r>
          </a:p>
          <a:p>
            <a:r>
              <a:rPr lang="en-US" dirty="0" smtClean="0"/>
              <a:t>H&amp;M Fashion Against AIDS campaign ‘Kiss for a Cause’</a:t>
            </a:r>
          </a:p>
          <a:p>
            <a:r>
              <a:rPr lang="en-US" dirty="0" smtClean="0"/>
              <a:t>Using social extensions to integrate social strategy into search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838200"/>
            <a:ext cx="900391" cy="80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6488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556313" cy="1116106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Post Ripples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5334000" y="1600200"/>
            <a:ext cx="3628939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Overall </a:t>
            </a:r>
            <a:r>
              <a:rPr lang="en-US" dirty="0" smtClean="0">
                <a:solidFill>
                  <a:srgbClr val="FF0000"/>
                </a:solidFill>
              </a:rPr>
              <a:t>H&amp;M Results</a:t>
            </a:r>
            <a:r>
              <a:rPr lang="en-US" dirty="0">
                <a:solidFill>
                  <a:srgbClr val="FF0000"/>
                </a:solidFill>
              </a:rPr>
              <a:t>:  </a:t>
            </a:r>
          </a:p>
          <a:p>
            <a:r>
              <a:rPr lang="en-US" sz="2200" dirty="0"/>
              <a:t>Average number of +1’s per post</a:t>
            </a:r>
            <a:r>
              <a:rPr lang="en-US" sz="2200" b="1" dirty="0"/>
              <a:t>: 72,</a:t>
            </a:r>
            <a:r>
              <a:rPr lang="en-US" sz="2200" dirty="0"/>
              <a:t> </a:t>
            </a:r>
            <a:endParaRPr lang="en-US" sz="2200" dirty="0" smtClean="0"/>
          </a:p>
          <a:p>
            <a:r>
              <a:rPr lang="en-US" sz="2200" dirty="0" smtClean="0"/>
              <a:t>Average </a:t>
            </a:r>
            <a:r>
              <a:rPr lang="en-US" sz="2200" dirty="0"/>
              <a:t>number of </a:t>
            </a:r>
            <a:r>
              <a:rPr lang="en-US" sz="2200" dirty="0" err="1"/>
              <a:t>reshares</a:t>
            </a:r>
            <a:r>
              <a:rPr lang="en-US" sz="2200" dirty="0"/>
              <a:t> per post</a:t>
            </a:r>
            <a:r>
              <a:rPr lang="en-US" sz="2200" b="1" dirty="0"/>
              <a:t>: 11, </a:t>
            </a:r>
            <a:endParaRPr lang="en-US" sz="2200" b="1" dirty="0" smtClean="0"/>
          </a:p>
          <a:p>
            <a:r>
              <a:rPr lang="en-US" sz="2200" dirty="0" smtClean="0"/>
              <a:t>Average </a:t>
            </a:r>
            <a:r>
              <a:rPr lang="en-US" sz="2200" dirty="0"/>
              <a:t>number of comments per post</a:t>
            </a:r>
            <a:r>
              <a:rPr lang="en-US" sz="2200" b="1" dirty="0"/>
              <a:t>: 22</a:t>
            </a:r>
          </a:p>
          <a:p>
            <a:r>
              <a:rPr lang="en-US" sz="2200" dirty="0"/>
              <a:t>On average H&amp;M has achieved a </a:t>
            </a:r>
            <a:r>
              <a:rPr lang="en-US" sz="2200" b="1" dirty="0"/>
              <a:t>22% CTR uplift </a:t>
            </a:r>
            <a:r>
              <a:rPr lang="en-US" sz="2200" dirty="0"/>
              <a:t>on all their </a:t>
            </a:r>
            <a:r>
              <a:rPr lang="en-US" sz="2200" dirty="0" err="1"/>
              <a:t>AdWords</a:t>
            </a:r>
            <a:r>
              <a:rPr lang="en-US" sz="2200" dirty="0"/>
              <a:t> campaigns thanks to implementing social extensions.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1066800"/>
            <a:ext cx="4648199" cy="35301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" r="32462"/>
          <a:stretch/>
        </p:blipFill>
        <p:spPr>
          <a:xfrm>
            <a:off x="533400" y="4114800"/>
            <a:ext cx="4419599" cy="248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0962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304800"/>
            <a:ext cx="7556313" cy="1116106"/>
          </a:xfrm>
        </p:spPr>
        <p:txBody>
          <a:bodyPr anchor="t">
            <a:normAutofit/>
          </a:bodyPr>
          <a:lstStyle/>
          <a:p>
            <a:pPr algn="ctr"/>
            <a:r>
              <a:rPr lang="en-US" sz="2800" spc="600" dirty="0" smtClean="0">
                <a:solidFill>
                  <a:schemeClr val="tx1"/>
                </a:solidFill>
              </a:rPr>
              <a:t>DEBENHAMS UK</a:t>
            </a:r>
            <a:r>
              <a:rPr lang="en-US" sz="2800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2800" dirty="0" smtClean="0">
                <a:solidFill>
                  <a:schemeClr val="tx1"/>
                </a:solidFill>
                <a:effectLst/>
              </a:rPr>
            </a:br>
            <a:endParaRPr lang="en-US" sz="2800" spc="600" dirty="0">
              <a:solidFill>
                <a:schemeClr val="tx1"/>
              </a:solidFill>
            </a:endParaRPr>
          </a:p>
        </p:txBody>
      </p:sp>
      <p:pic>
        <p:nvPicPr>
          <p:cNvPr id="5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990600"/>
            <a:ext cx="5530235" cy="2555587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731396"/>
            <a:ext cx="6400800" cy="3100475"/>
          </a:xfrm>
          <a:prstGeom prst="rect">
            <a:avLst/>
          </a:prstGeom>
        </p:spPr>
      </p:pic>
      <p:sp>
        <p:nvSpPr>
          <p:cNvPr id="7" name="Text Placeholder 5"/>
          <p:cNvSpPr txBox="1">
            <a:spLocks/>
          </p:cNvSpPr>
          <p:nvPr/>
        </p:nvSpPr>
        <p:spPr>
          <a:xfrm>
            <a:off x="6114605" y="1981200"/>
            <a:ext cx="3008313" cy="46910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itchFamily="34" charset="0"/>
              <a:buChar char="•"/>
            </a:pPr>
            <a:r>
              <a:rPr lang="en-US" b="1" smtClean="0"/>
              <a:t>Followers: </a:t>
            </a:r>
            <a:r>
              <a:rPr lang="en-US" spc="600" smtClean="0"/>
              <a:t>+</a:t>
            </a:r>
            <a:r>
              <a:rPr lang="en-US" smtClean="0"/>
              <a:t>17,682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Featured in Top G+ Lifestyle Brands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Attractive Page Banners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Creative Ad Previews along with fantastic giveaways.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838200"/>
            <a:ext cx="900391" cy="80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6448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Missed Opportunities:</a:t>
            </a:r>
            <a:br>
              <a:rPr lang="en-US" dirty="0"/>
            </a:br>
            <a:r>
              <a:rPr lang="en-US" dirty="0"/>
              <a:t>IKEA vs. Pier 1 Imports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/>
              <a:t>5,728 Followers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Individual pages by region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No photos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No videos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Posts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/>
              <a:t>Started Dec </a:t>
            </a:r>
            <a:r>
              <a:rPr lang="en-US" sz="2000" dirty="0" smtClean="0"/>
              <a:t>2011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6 </a:t>
            </a:r>
            <a:r>
              <a:rPr lang="en-US" sz="2000" dirty="0"/>
              <a:t>posts since December 2011. 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Posts News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Post </a:t>
            </a:r>
            <a:r>
              <a:rPr lang="en-US" sz="2000" dirty="0"/>
              <a:t>shared publicly</a:t>
            </a:r>
          </a:p>
          <a:p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/>
              <a:t>71,204 followers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Only 1 Official Page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Photos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Four videos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Posts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/>
              <a:t>Started about Nov </a:t>
            </a:r>
            <a:r>
              <a:rPr lang="en-US" sz="2200" dirty="0" smtClean="0"/>
              <a:t>2011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Post </a:t>
            </a:r>
            <a:r>
              <a:rPr lang="en-US" sz="2200" dirty="0"/>
              <a:t>consistently </a:t>
            </a:r>
            <a:endParaRPr lang="en-US" sz="2200" dirty="0" smtClean="0"/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Posts </a:t>
            </a:r>
            <a:r>
              <a:rPr lang="en-US" sz="2200" dirty="0"/>
              <a:t>daily deals, decorating ideas and </a:t>
            </a:r>
            <a:r>
              <a:rPr lang="en-US" sz="2200" dirty="0" smtClean="0"/>
              <a:t>collections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Post </a:t>
            </a:r>
            <a:r>
              <a:rPr lang="en-US" sz="2200" dirty="0"/>
              <a:t>shared publicly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2079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Engagement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76401"/>
            <a:ext cx="3542588" cy="1142999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600200"/>
            <a:ext cx="3962400" cy="1275255"/>
          </a:xfrm>
        </p:spPr>
      </p:pic>
      <p:sp>
        <p:nvSpPr>
          <p:cNvPr id="7" name="TextBox 6"/>
          <p:cNvSpPr txBox="1"/>
          <p:nvPr/>
        </p:nvSpPr>
        <p:spPr>
          <a:xfrm>
            <a:off x="4038600" y="2032060"/>
            <a:ext cx="8497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prstClr val="white"/>
                </a:solidFill>
              </a:rPr>
              <a:t>Vs. </a:t>
            </a:r>
            <a:endParaRPr lang="en-US" sz="3600" b="1" dirty="0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490485"/>
            <a:ext cx="8763000" cy="28283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38600" y="1905000"/>
            <a:ext cx="8497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Vs. 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374867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Engagement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134152"/>
            <a:ext cx="7856929" cy="3885648"/>
          </a:xfrm>
        </p:spPr>
      </p:pic>
    </p:spTree>
    <p:extLst>
      <p:ext uri="{BB962C8B-B14F-4D97-AF65-F5344CB8AC3E}">
        <p14:creationId xmlns:p14="http://schemas.microsoft.com/office/powerpoint/2010/main" val="16278157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Thoughts for IKEA to Increase Engagement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98474" y="1981200"/>
            <a:ext cx="7883526" cy="4419600"/>
          </a:xfrm>
        </p:spPr>
        <p:txBody>
          <a:bodyPr>
            <a:normAutofit fontScale="6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/>
              <a:t>The audience appears to be there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/>
              <a:t>If you start it and then leave it people will too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/>
              <a:t>Can’t find social buttons on website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/>
              <a:t>Logo doesn’t fill up the whole picture space – looks fast and “cheap”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/>
              <a:t>Post consistently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/>
              <a:t>Photos to accompany posts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/>
              <a:t>Post Videos of How a new Item works or a tour of new departments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/>
              <a:t>Consolidate to one page?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4259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467600" cy="1600200"/>
          </a:xfrm>
        </p:spPr>
        <p:txBody>
          <a:bodyPr>
            <a:normAutofit/>
          </a:bodyPr>
          <a:lstStyle/>
          <a:p>
            <a:r>
              <a:rPr lang="en-US" dirty="0" smtClean="0"/>
              <a:t>Campaign on Google Hangout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556313" cy="4144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Let’s Hangout with Katie </a:t>
            </a:r>
            <a:r>
              <a:rPr lang="en-US" sz="2400" dirty="0" err="1" smtClean="0"/>
              <a:t>Musselman</a:t>
            </a:r>
            <a:r>
              <a:rPr lang="en-US" sz="2400" dirty="0" smtClean="0"/>
              <a:t>, Seattle Google Community Manager.</a:t>
            </a:r>
          </a:p>
          <a:p>
            <a:r>
              <a:rPr lang="en-US" sz="2400" dirty="0" smtClean="0"/>
              <a:t>Hear about the awesome stuff she is doing for Google Seattle!</a:t>
            </a:r>
          </a:p>
          <a:p>
            <a:r>
              <a:rPr lang="en-US" sz="2400" dirty="0" smtClean="0"/>
              <a:t>Previous experience with Nordstrom Social Media</a:t>
            </a:r>
          </a:p>
          <a:p>
            <a:r>
              <a:rPr lang="en-US" sz="2400" dirty="0" smtClean="0"/>
              <a:t>During class on 12/5</a:t>
            </a:r>
          </a:p>
        </p:txBody>
      </p:sp>
      <p:pic>
        <p:nvPicPr>
          <p:cNvPr id="5" name="Picture 4" descr="obama_hangou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4038600"/>
            <a:ext cx="3886200" cy="244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06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610600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6600"/>
                </a:solidFill>
              </a:rPr>
              <a:t>Key Differential Points of  Google+</a:t>
            </a:r>
            <a:r>
              <a:rPr lang="en-US" sz="4400" dirty="0" smtClean="0"/>
              <a:t>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7556313" cy="4648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Google + pages lets the brand interact with personal profiles (and also follow back)</a:t>
            </a:r>
          </a:p>
          <a:p>
            <a:r>
              <a:rPr lang="en-US" dirty="0" smtClean="0"/>
              <a:t>You got to have G+ to boost the brands/company in search aka SEO potential</a:t>
            </a:r>
          </a:p>
          <a:p>
            <a:r>
              <a:rPr lang="en-US" dirty="0" smtClean="0"/>
              <a:t>Circles where you can divide your audience according to any demographic such as personal interests, location, etc.</a:t>
            </a:r>
          </a:p>
          <a:p>
            <a:r>
              <a:rPr lang="en-US" dirty="0" smtClean="0"/>
              <a:t>No promoted ads and friend clutter</a:t>
            </a:r>
          </a:p>
          <a:p>
            <a:r>
              <a:rPr lang="en-US" dirty="0" smtClean="0"/>
              <a:t>Hangouts where you can have face-to-face conversations with friends, followers, and famous people that go beyond the capabilities of Skype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1. Broadcast your interview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2. Broadcast band's practice to the world</a:t>
            </a:r>
            <a:endParaRPr lang="en-US" dirty="0"/>
          </a:p>
        </p:txBody>
      </p:sp>
      <p:pic>
        <p:nvPicPr>
          <p:cNvPr id="4" name="Picture 3" descr="GoogleSig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4953000"/>
            <a:ext cx="1574049" cy="158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29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7556313" cy="480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Burberry</a:t>
            </a:r>
          </a:p>
          <a:p>
            <a:r>
              <a:rPr lang="en-US" sz="2800" dirty="0" smtClean="0"/>
              <a:t>Starbucks</a:t>
            </a:r>
          </a:p>
          <a:p>
            <a:r>
              <a:rPr lang="en-US" sz="2800" dirty="0" smtClean="0"/>
              <a:t>Williams-Sonoma</a:t>
            </a:r>
            <a:endParaRPr lang="en-US" sz="1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Weak G+ Brand Pages</a:t>
            </a:r>
          </a:p>
          <a:p>
            <a:r>
              <a:rPr lang="en-US" sz="2600" dirty="0" smtClean="0"/>
              <a:t>Retail – Macy’s </a:t>
            </a:r>
          </a:p>
          <a:p>
            <a:r>
              <a:rPr lang="en-US" sz="2800" dirty="0" smtClean="0"/>
              <a:t>Furniture – Ikea</a:t>
            </a:r>
          </a:p>
        </p:txBody>
      </p:sp>
      <p:pic>
        <p:nvPicPr>
          <p:cNvPr id="4" name="Picture 3" descr="pand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3429000"/>
            <a:ext cx="3111500" cy="261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29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Burberry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4" name="Picture 13" descr="Burberry-Store-at-Sparkle-Roll-Beijing-Chin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71600"/>
            <a:ext cx="7315200" cy="485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660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Burberry Company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7556313" cy="4144963"/>
          </a:xfrm>
        </p:spPr>
        <p:txBody>
          <a:bodyPr/>
          <a:lstStyle/>
          <a:p>
            <a:r>
              <a:rPr lang="en-US" dirty="0" smtClean="0"/>
              <a:t>1856 Thomas Burberry opens a small shop in London.</a:t>
            </a:r>
          </a:p>
          <a:p>
            <a:r>
              <a:rPr lang="en-US" dirty="0" smtClean="0"/>
              <a:t>1880 Gabardine (a breathable waterproof material) was developed by Burberry</a:t>
            </a:r>
          </a:p>
          <a:p>
            <a:r>
              <a:rPr lang="en-US" dirty="0" smtClean="0"/>
              <a:t>1901 The Equestrian Knight trademark was introduced</a:t>
            </a:r>
          </a:p>
          <a:p>
            <a:r>
              <a:rPr lang="en-US" dirty="0" smtClean="0"/>
              <a:t>The Burberry check print exposed to the public</a:t>
            </a:r>
            <a:endParaRPr lang="en-US" dirty="0"/>
          </a:p>
        </p:txBody>
      </p:sp>
      <p:pic>
        <p:nvPicPr>
          <p:cNvPr id="5" name="Picture 4" descr="Burberry knigh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4038600"/>
            <a:ext cx="2565400" cy="258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175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B5F60"/>
                </a:solidFill>
              </a:rPr>
              <a:t>Building the Brand</a:t>
            </a:r>
            <a:endParaRPr lang="en-US" dirty="0">
              <a:solidFill>
                <a:srgbClr val="EB5F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7556313" cy="4144963"/>
          </a:xfrm>
        </p:spPr>
        <p:txBody>
          <a:bodyPr/>
          <a:lstStyle/>
          <a:p>
            <a:r>
              <a:rPr lang="en-US" dirty="0" smtClean="0"/>
              <a:t>The red, black, and white check pattern is synonymous with the classic brand.</a:t>
            </a:r>
          </a:p>
          <a:p>
            <a:r>
              <a:rPr lang="en-US" dirty="0" smtClean="0"/>
              <a:t>The print was created in 1924 and used as a lining for trench coats.</a:t>
            </a:r>
          </a:p>
          <a:p>
            <a:r>
              <a:rPr lang="en-US" dirty="0" smtClean="0"/>
              <a:t>In 1967, Burberry expanded their check print to other merchandise.</a:t>
            </a:r>
            <a:endParaRPr lang="en-US" dirty="0"/>
          </a:p>
        </p:txBody>
      </p:sp>
      <p:pic>
        <p:nvPicPr>
          <p:cNvPr id="4" name="Picture 3" descr="burberry-plaid-patter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962400"/>
            <a:ext cx="2743200" cy="2395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45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B5F60"/>
                </a:solidFill>
              </a:rPr>
              <a:t>Target Market</a:t>
            </a:r>
            <a:endParaRPr lang="en-US" dirty="0">
              <a:solidFill>
                <a:srgbClr val="EB5F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3235326" cy="4144963"/>
          </a:xfrm>
        </p:spPr>
        <p:txBody>
          <a:bodyPr/>
          <a:lstStyle/>
          <a:p>
            <a:r>
              <a:rPr lang="en-US" dirty="0" smtClean="0"/>
              <a:t>Upper class citizens	</a:t>
            </a:r>
          </a:p>
          <a:p>
            <a:r>
              <a:rPr lang="en-US" dirty="0" smtClean="0"/>
              <a:t>Wealth CEO, COOs, and their spouses</a:t>
            </a:r>
          </a:p>
          <a:p>
            <a:r>
              <a:rPr lang="en-US" dirty="0" smtClean="0"/>
              <a:t>Worldly citizens</a:t>
            </a:r>
          </a:p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419600" y="1524000"/>
            <a:ext cx="3235326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Label conscious citizens</a:t>
            </a:r>
          </a:p>
          <a:p>
            <a:r>
              <a:rPr lang="en-US" dirty="0" smtClean="0"/>
              <a:t>Celebrities</a:t>
            </a:r>
          </a:p>
          <a:p>
            <a:r>
              <a:rPr lang="en-US" dirty="0" smtClean="0"/>
              <a:t>Consumers seeking quality merchandise</a:t>
            </a:r>
          </a:p>
        </p:txBody>
      </p:sp>
      <p:pic>
        <p:nvPicPr>
          <p:cNvPr id="5" name="Picture 4" descr="Google Burberr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3886200"/>
            <a:ext cx="3985846" cy="215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216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B5F60"/>
                </a:solidFill>
              </a:rPr>
              <a:t>Burberry</a:t>
            </a:r>
            <a:endParaRPr lang="en-US" dirty="0">
              <a:solidFill>
                <a:srgbClr val="EB5F60"/>
              </a:solidFill>
            </a:endParaRPr>
          </a:p>
        </p:txBody>
      </p:sp>
      <p:pic>
        <p:nvPicPr>
          <p:cNvPr id="6" name="Picture 5" descr="C:\Users\Don\Pictures\burberry\burberry graphic 1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71600"/>
            <a:ext cx="5867400" cy="46358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9860485"/>
      </p:ext>
    </p:extLst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Custom 6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1415CF"/>
      </a:accent1>
      <a:accent2>
        <a:srgbClr val="7C94CF"/>
      </a:accent2>
      <a:accent3>
        <a:srgbClr val="F6F566"/>
      </a:accent3>
      <a:accent4>
        <a:srgbClr val="BB1719"/>
      </a:accent4>
      <a:accent5>
        <a:srgbClr val="F7901E"/>
      </a:accent5>
      <a:accent6>
        <a:srgbClr val="3C951D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Advantage">
  <a:themeElements>
    <a:clrScheme name="Custom 6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1415CF"/>
      </a:accent1>
      <a:accent2>
        <a:srgbClr val="7C94CF"/>
      </a:accent2>
      <a:accent3>
        <a:srgbClr val="F6F566"/>
      </a:accent3>
      <a:accent4>
        <a:srgbClr val="BB1719"/>
      </a:accent4>
      <a:accent5>
        <a:srgbClr val="F7901E"/>
      </a:accent5>
      <a:accent6>
        <a:srgbClr val="3C951D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3200</TotalTime>
  <Words>824</Words>
  <Application>Microsoft Office PowerPoint</Application>
  <PresentationFormat>On-screen Show (4:3)</PresentationFormat>
  <Paragraphs>137</Paragraphs>
  <Slides>27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Advantage</vt:lpstr>
      <vt:lpstr>Office Theme</vt:lpstr>
      <vt:lpstr>1_Advantage</vt:lpstr>
      <vt:lpstr>#UWSMC Google+ </vt:lpstr>
      <vt:lpstr>Hello Google+</vt:lpstr>
      <vt:lpstr>Key Differential Points of  Google+ </vt:lpstr>
      <vt:lpstr>Case Studies</vt:lpstr>
      <vt:lpstr>Burberry</vt:lpstr>
      <vt:lpstr>Burberry Company History</vt:lpstr>
      <vt:lpstr>Building the Brand</vt:lpstr>
      <vt:lpstr>Target Market</vt:lpstr>
      <vt:lpstr>Burberry</vt:lpstr>
      <vt:lpstr>PowerPoint Presentation</vt:lpstr>
      <vt:lpstr>Burberry</vt:lpstr>
      <vt:lpstr>PowerPoint Presentation</vt:lpstr>
      <vt:lpstr>Starbucks Coffee</vt:lpstr>
      <vt:lpstr>How Starbucks Embraces Social Media</vt:lpstr>
      <vt:lpstr>#HanginwithMaroon5</vt:lpstr>
      <vt:lpstr>Williams-Sonoma</vt:lpstr>
      <vt:lpstr>Williams-Sonoma</vt:lpstr>
      <vt:lpstr>Macy*s Missed Opportunities</vt:lpstr>
      <vt:lpstr>Macy*s Facebook Page</vt:lpstr>
      <vt:lpstr>Retail Solution Example</vt:lpstr>
      <vt:lpstr>Post Ripples </vt:lpstr>
      <vt:lpstr>DEBENHAMS UK </vt:lpstr>
      <vt:lpstr>Missed Opportunities: IKEA vs. Pier 1 Imports</vt:lpstr>
      <vt:lpstr>Engagement</vt:lpstr>
      <vt:lpstr>Engagement</vt:lpstr>
      <vt:lpstr>Thoughts for IKEA to Increase Engagement</vt:lpstr>
      <vt:lpstr>Campaign on Google Hangout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UWSMC Google +</dc:title>
  <dc:creator>Ria</dc:creator>
  <cp:lastModifiedBy>Ria</cp:lastModifiedBy>
  <cp:revision>45</cp:revision>
  <dcterms:created xsi:type="dcterms:W3CDTF">2012-11-01T20:12:57Z</dcterms:created>
  <dcterms:modified xsi:type="dcterms:W3CDTF">2012-11-15T02:19:27Z</dcterms:modified>
</cp:coreProperties>
</file>